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3612C-DBCB-485D-B301-8CAA917D49FB}" v="24" dt="2022-08-10T11:05:35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3085-C380-4F3D-A61E-476BB5021D20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A552-4D98-4B3E-BB15-CE1778C2B6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A552-4D98-4B3E-BB15-CE1778C2B6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8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A552-4D98-4B3E-BB15-CE1778C2B6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6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A552-4D98-4B3E-BB15-CE1778C2B6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A552-4D98-4B3E-BB15-CE1778C2B6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4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BD6BA-4FD3-4A06-A057-AFDE6A7DC7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9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1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D6AC-B022-4D48-B756-084C62B1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1DE00-8AE5-493B-B13F-C88B6222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08FA-5DF6-4C02-959E-23FA1E6C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76C74-58E5-47E6-BD5D-C6672423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89B3E-1EDC-417C-BA13-6DC20976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7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4B92-589D-4CA3-B412-8B87EB89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B0EE4-E17B-456D-AC42-D60F39593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7D3E7-2DBC-453E-BAF0-4504ED1B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5E9B8-3CB1-4090-AD82-E5866F0C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ADA0-28FB-439C-8924-8912DD12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8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C943-4A22-437A-BAC0-A171DA48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EA11D-F4B1-4D71-9F9F-53F2FDDD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E3B4-1B68-4ACC-B50D-73BFCF03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D717-B01F-4D7C-BEC1-D27A330C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ACE8-8DC8-43FE-9848-87923A37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7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C6BA-5D56-4DDD-9D8E-EA0B2EE8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FC784-E2BA-437D-8A04-B578D68FA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2241-9AA6-422E-956F-19A2471C6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CAA36-B802-4AE3-8C28-DD35D23B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CD8CF-CB93-4CB9-B94F-077F903D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0D48F-2A22-49BA-B495-0A9CF440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B8B0-26BA-495F-98B7-5F11E167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7722-8B44-45F3-BD02-82DF27B88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1BBBB-ABF0-49DA-B2E6-1155E89B2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162B8-3E5F-4423-87F5-26413C32A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2BF39-6F3B-444C-B1F7-AA0C30AA3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106BC-6DA7-4F6D-AF08-F1D7887D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A75F8-B508-475C-8188-E50758F0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3BE46-A923-4EF1-B57F-8282E418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5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2137-0D03-43B4-A787-2D907A13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024D7-FD99-4E46-811F-734CE9F4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1A395-3909-4820-8A7A-9209C362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1533B-2D03-47E4-B2EB-660008B4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18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0BF42-A17D-4A5F-B6D8-6DCBE9E7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6CA2D-0A5A-48E6-B457-1F171B70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449E3-3E0D-469C-B313-FAE92280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4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CDDA-D339-4085-B641-80CD62BA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8B06-6B84-4FF7-A804-F209B891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DDDC8-B7D1-4F32-8DC7-63455321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24670-264A-4320-B58D-BD24276D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33E30-0BFE-4293-B51E-F7ED19AF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F9AE-ADF8-4FB5-B7A3-20E0C8AB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2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4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1A5A-CB0A-4CA8-AEAF-467FD1F6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F306C-2743-42C3-9A70-A12216673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E2358-FFF5-4A5D-A412-B876EC36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9AFF5-AFD0-4361-8A26-3B43CB80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77C84-0FDB-4DDF-BE3B-C48AB11C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73FE9-6677-4BBD-B97C-0E51687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0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8A3D-3F1F-47A2-88F8-04BDFC63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2FF67-72C6-4B7F-B0C7-A293FA03E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85861-54FC-484D-B51B-5AD81B07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4B545-CCD8-4035-81DB-8BE92AFC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F05D5-8E53-4900-AED6-21CC1D86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14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A6F33-E62F-4D41-A2E4-40A7611A5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D3FDE-6A20-4F5B-ABA2-08CD8A3C1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DFB8A-C225-4070-9CEC-E92D613F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01C1-F0CD-4719-B364-3D69F618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F79E7-27D2-4B6B-970C-13011676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6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2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1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70A18-8E9F-4373-94B2-F75711A6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996D4-9191-4521-AFEE-633A6DC92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385A0-3DAA-4842-8546-81A6F91A2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C486-2CBC-4826-A4BF-C48F80A33439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77CA-D202-4B53-ACD6-330BF044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C1FC-586E-4740-8849-E53505406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3157-448A-4093-A92F-555473E4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m.ac.uk/discover/how-to-grow-a-better-lawn-for-wildlife.html" TargetMode="External"/><Relationship Id="rId13" Type="http://schemas.openxmlformats.org/officeDocument/2006/relationships/hyperlink" Target="https://www.nhm.ac.uk/discover/news/2020/january/we-are-declaring-a-planetary-emergency.html" TargetMode="External"/><Relationship Id="rId3" Type="http://schemas.openxmlformats.org/officeDocument/2006/relationships/hyperlink" Target="https://www.msc.org/uk" TargetMode="External"/><Relationship Id="rId7" Type="http://schemas.openxmlformats.org/officeDocument/2006/relationships/hyperlink" Target="https://www.nhm.ac.uk/discover/how-to-grow-a-wildflower-pot-for-pollinators.html" TargetMode="External"/><Relationship Id="rId12" Type="http://schemas.openxmlformats.org/officeDocument/2006/relationships/hyperlink" Target="https://www.gov.uk/find-local-counci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hm.ac.uk/discover/how-to-attract-butterflies.html" TargetMode="External"/><Relationship Id="rId11" Type="http://schemas.openxmlformats.org/officeDocument/2006/relationships/hyperlink" Target="https://www.parliament.uk/get-involved/contact-an-mp-or-lord/contact-your-mp/" TargetMode="External"/><Relationship Id="rId5" Type="http://schemas.openxmlformats.org/officeDocument/2006/relationships/hyperlink" Target="https://www.gov.uk/recycling-collections" TargetMode="External"/><Relationship Id="rId15" Type="http://schemas.openxmlformats.org/officeDocument/2006/relationships/hyperlink" Target="https://www.nhm.ac.uk/discover/nine-ways-museum-scientists-are-protecting-our-planet.html" TargetMode="External"/><Relationship Id="rId10" Type="http://schemas.openxmlformats.org/officeDocument/2006/relationships/hyperlink" Target="https://energysavingtrust.org.uk/hub/inspiration-home-improvement-project/" TargetMode="External"/><Relationship Id="rId4" Type="http://schemas.openxmlformats.org/officeDocument/2006/relationships/hyperlink" Target="https://redtractor.org.uk/" TargetMode="External"/><Relationship Id="rId9" Type="http://schemas.openxmlformats.org/officeDocument/2006/relationships/hyperlink" Target="https://www.nhm.ac.uk/discover/how-to-make-a-hedgehog-house.html" TargetMode="External"/><Relationship Id="rId14" Type="http://schemas.openxmlformats.org/officeDocument/2006/relationships/hyperlink" Target="https://www.nhm.ac.uk/discover/anthropocen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249C02-DA6D-41A5-84DD-EB2BA27EF84A}"/>
              </a:ext>
            </a:extLst>
          </p:cNvPr>
          <p:cNvSpPr txBox="1"/>
          <p:nvPr/>
        </p:nvSpPr>
        <p:spPr>
          <a:xfrm>
            <a:off x="-57679" y="5904292"/>
            <a:ext cx="1230735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What you can do to help the planet: an illustrated guide</a:t>
            </a: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A5DC2C24-E471-467D-9431-D95340FE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" t="1246" b="-542"/>
          <a:stretch/>
        </p:blipFill>
        <p:spPr>
          <a:xfrm>
            <a:off x="1514709" y="841950"/>
            <a:ext cx="9162582" cy="47159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3F3493-881B-ADAD-66D0-BA691829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168001"/>
            <a:ext cx="1498648" cy="8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8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87182" y="4125453"/>
            <a:ext cx="12285407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Plan your meals. Make a list and stick to it when you shop so that you don’t over buy.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cs typeface="Calibri"/>
            </a:endParaRPr>
          </a:p>
          <a:p>
            <a:endParaRPr lang="en-GB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Choose products with less packaging.</a:t>
            </a:r>
          </a:p>
          <a:p>
            <a:endParaRPr lang="en-GB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Ask yourself whether you need to buy something. The most sustainable option is using what you already 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Buy sustainably sourced goods whenever possible. By doing so, you not only reduce your own environmental footprint, you also make a big difference to businesses that are trying to do the right thing.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CCE9F-B519-47B3-9BBB-B8FFC28460F2}"/>
              </a:ext>
            </a:extLst>
          </p:cNvPr>
          <p:cNvSpPr txBox="1"/>
          <p:nvPr/>
        </p:nvSpPr>
        <p:spPr>
          <a:xfrm>
            <a:off x="2984088" y="149264"/>
            <a:ext cx="622381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Watch what you buy</a:t>
            </a: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132B33-BA03-4238-BFA7-58022D789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39" y="923607"/>
            <a:ext cx="5000445" cy="30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C91163-ED09-4290-AA85-390067FE9DD3}"/>
              </a:ext>
            </a:extLst>
          </p:cNvPr>
          <p:cNvSpPr txBox="1"/>
          <p:nvPr/>
        </p:nvSpPr>
        <p:spPr>
          <a:xfrm>
            <a:off x="2305049" y="79284"/>
            <a:ext cx="75819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chemeClr val="bg1"/>
                </a:solidFill>
                <a:latin typeface="Arial"/>
                <a:cs typeface="Arial"/>
              </a:rPr>
              <a:t>Useful li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nks</a:t>
            </a:r>
            <a:r>
              <a:rPr lang="en-GB" sz="4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GB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200BC-CB03-D0F6-7646-64A611B7511C}"/>
              </a:ext>
            </a:extLst>
          </p:cNvPr>
          <p:cNvSpPr txBox="1"/>
          <p:nvPr/>
        </p:nvSpPr>
        <p:spPr>
          <a:xfrm>
            <a:off x="-1360" y="687842"/>
            <a:ext cx="5815692" cy="7448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Arial"/>
              <a:cs typeface="Calibri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Eat sustainably</a:t>
            </a:r>
            <a:endParaRPr lang="en-US" sz="2000" b="1" dirty="0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3"/>
              </a:rPr>
              <a:t>https://www.msc.org/uk</a:t>
            </a:r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4"/>
              </a:rPr>
              <a:t>https://redtractor.org.uk/</a:t>
            </a:r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Reduce waste</a:t>
            </a:r>
            <a:endParaRPr lang="en-US" sz="2000" b="1" dirty="0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5"/>
              </a:rPr>
              <a:t>https://www.gov.uk/recycling-collections</a:t>
            </a:r>
            <a:endParaRPr lang="en-GB" dirty="0">
              <a:solidFill>
                <a:schemeClr val="bg1"/>
              </a:solidFill>
              <a:latin typeface="Arial"/>
              <a:cs typeface="Calibri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cs typeface="Calibri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Protect and enjoy green spaces</a:t>
            </a:r>
            <a:endParaRPr lang="en-US" sz="2000" b="1" dirty="0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6"/>
              </a:rPr>
              <a:t>https://www.nhm.ac.uk/discover/how-to-attract-butterflies.html </a:t>
            </a:r>
            <a:endParaRPr lang="en-US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7"/>
              </a:rPr>
              <a:t>https://www.nhm.ac.uk/discover/how-to-grow-a-wildflower-pot-for-pollinators.html </a:t>
            </a:r>
            <a:endParaRPr lang="en-US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8"/>
              </a:rPr>
              <a:t>https://www.nhm.ac.uk/discover/how-to-grow-a-better-lawn-for-wildlife.html </a:t>
            </a:r>
            <a:endParaRPr lang="en-US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9"/>
              </a:rPr>
              <a:t>https://www.nhm.ac.uk/discover/how-to-make-a-hedgehog-house.html </a:t>
            </a:r>
            <a:endParaRPr lang="en-GB" dirty="0">
              <a:solidFill>
                <a:schemeClr val="bg1"/>
              </a:solidFill>
              <a:latin typeface="Arial"/>
              <a:cs typeface="Calibri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cs typeface="Calibri"/>
            </a:endParaRPr>
          </a:p>
          <a:p>
            <a:pPr algn="ctr"/>
            <a:endParaRPr lang="en-GB" sz="2000" b="1" dirty="0">
              <a:solidFill>
                <a:srgbClr val="00B050"/>
              </a:solidFill>
              <a:latin typeface="Arial"/>
              <a:cs typeface="Calibri"/>
            </a:endParaRPr>
          </a:p>
          <a:p>
            <a:pPr algn="ctr"/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E0C26-DBE3-87ED-53D4-30833DA1B051}"/>
              </a:ext>
            </a:extLst>
          </p:cNvPr>
          <p:cNvSpPr txBox="1"/>
          <p:nvPr/>
        </p:nvSpPr>
        <p:spPr>
          <a:xfrm>
            <a:off x="6377668" y="949099"/>
            <a:ext cx="5815692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Reduce energy use</a:t>
            </a:r>
            <a:endParaRPr lang="en-US" sz="20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+mn-lt"/>
                <a:hlinkClick r:id="rId10"/>
              </a:rPr>
              <a:t>https://energysavingtrust.org.uk/hub/inspiration-home-improvement-project/</a:t>
            </a:r>
            <a:endParaRPr lang="en-US" sz="2000" b="1" dirty="0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sz="2000" b="1" dirty="0">
              <a:solidFill>
                <a:srgbClr val="00B050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Make your voice heard</a:t>
            </a:r>
            <a:endParaRPr lang="en-US" dirty="0">
              <a:solidFill>
                <a:srgbClr val="00B050"/>
              </a:solidFill>
              <a:latin typeface="Arial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11"/>
              </a:rPr>
              <a:t>https://www.parliament.uk/get-involved/contact-an-mp-or-lord/contact-your-mp/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12"/>
              </a:rPr>
              <a:t>https://www.gov.uk/find-local-council  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b="1" dirty="0">
              <a:ea typeface="+mn-lt"/>
              <a:cs typeface="+mn-lt"/>
            </a:endParaRPr>
          </a:p>
          <a:p>
            <a:pPr algn="ctr"/>
            <a:endParaRPr lang="en-GB" b="1" dirty="0">
              <a:ea typeface="+mn-lt"/>
              <a:cs typeface="+mn-lt"/>
            </a:endParaRPr>
          </a:p>
          <a:p>
            <a:pPr algn="ctr"/>
            <a:r>
              <a:rPr lang="en-GB" sz="2000" b="1" dirty="0">
                <a:solidFill>
                  <a:srgbClr val="00B050"/>
                </a:solidFill>
                <a:latin typeface="Arial"/>
                <a:ea typeface="+mn-lt"/>
                <a:cs typeface="+mn-lt"/>
              </a:rPr>
              <a:t>Use and support science</a:t>
            </a:r>
            <a:endParaRPr lang="en-US" sz="2000" b="1" dirty="0">
              <a:solidFill>
                <a:srgbClr val="00B050"/>
              </a:solidFill>
              <a:latin typeface="Arial"/>
              <a:cs typeface="Calibri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13"/>
              </a:rPr>
              <a:t>https://www.nhm.ac.uk/discover/news/2020/january/we-are-declaring-a-planetary-emergency.html </a:t>
            </a:r>
            <a:endParaRPr lang="en-GB" dirty="0">
              <a:solidFill>
                <a:schemeClr val="bg1"/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algn="ctr"/>
            <a:endParaRPr lang="en-GB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14"/>
              </a:rPr>
              <a:t>https://www.nhm.ac.uk/discover/anthropocene.html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/>
                <a:ea typeface="+mn-lt"/>
                <a:cs typeface="Arial"/>
                <a:hlinkClick r:id="rId15"/>
              </a:rPr>
              <a:t>https://www.nhm.ac.uk/discover/nine-ways-museum-scientists-are-protecting-our-planet.html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/>
              <a:cs typeface="Calibri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029BBFC7-54E7-47C6-8353-998DC150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866" y="0"/>
            <a:ext cx="12367079" cy="6954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0C6BB-A4FF-4207-8702-D81077B98C31}"/>
              </a:ext>
            </a:extLst>
          </p:cNvPr>
          <p:cNvSpPr txBox="1"/>
          <p:nvPr/>
        </p:nvSpPr>
        <p:spPr>
          <a:xfrm>
            <a:off x="435720" y="846313"/>
            <a:ext cx="11310582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latin typeface="Arial"/>
                <a:cs typeface="Arial"/>
              </a:rPr>
              <a:t>The future of humanity depends on the natural world. But we are facing a planetary emergency. </a:t>
            </a:r>
            <a:endParaRPr lang="en-US" dirty="0"/>
          </a:p>
          <a:p>
            <a:pPr algn="ctr"/>
            <a:endParaRPr lang="en-GB" sz="3600" b="1" dirty="0">
              <a:latin typeface="Arial"/>
              <a:cs typeface="Arial"/>
            </a:endParaRPr>
          </a:p>
          <a:p>
            <a:pPr algn="ctr"/>
            <a:r>
              <a:rPr lang="en-GB" sz="3600" b="1" dirty="0">
                <a:latin typeface="Arial"/>
                <a:cs typeface="Arial"/>
              </a:rPr>
              <a:t>We're losing green spaces, animals and plants to deforestation, exploitation, urbanisation and global warming. </a:t>
            </a:r>
            <a:endParaRPr lang="en-GB" dirty="0">
              <a:cs typeface="Calibri" panose="020F0502020204030204"/>
            </a:endParaRPr>
          </a:p>
          <a:p>
            <a:pPr algn="ctr"/>
            <a:endParaRPr lang="en-GB" sz="3600" b="1" i="0" dirty="0">
              <a:effectLst/>
              <a:latin typeface="Arial"/>
              <a:cs typeface="Arial"/>
            </a:endParaRPr>
          </a:p>
          <a:p>
            <a:pPr algn="ctr"/>
            <a:r>
              <a:rPr lang="en-GB" sz="3600" b="1" dirty="0">
                <a:latin typeface="Arial"/>
                <a:cs typeface="Arial"/>
              </a:rPr>
              <a:t>But hope isn't lost. If we act together, we can make a positive difference. Here's how to do your bit to protect nature</a:t>
            </a:r>
            <a:r>
              <a:rPr lang="en-GB" b="1" dirty="0">
                <a:latin typeface="Arial"/>
                <a:cs typeface="Arial"/>
              </a:rPr>
              <a:t>.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936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290052" y="4393330"/>
            <a:ext cx="1233326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2000" b="0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 Eat fruit and vegetables in season and grown locally - it helps to reduce carbon emissions.</a:t>
            </a:r>
          </a:p>
          <a:p>
            <a:endParaRPr lang="en-GB" sz="2000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 Reduce the amount of meat and dairy you eat.</a:t>
            </a:r>
          </a:p>
          <a:p>
            <a:endParaRPr lang="en-GB" sz="2000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 Buy food that is produced more sustainably, such as MSC (Marine Stewardship Council) </a:t>
            </a:r>
            <a:r>
              <a:rPr lang="en-GB" sz="2000" b="1" dirty="0">
                <a:latin typeface="Arial"/>
                <a:cs typeface="Arial"/>
              </a:rPr>
              <a:t>fish </a:t>
            </a:r>
          </a:p>
          <a:p>
            <a:r>
              <a:rPr lang="en-GB" sz="2000" b="1" dirty="0">
                <a:latin typeface="Arial"/>
                <a:cs typeface="Arial"/>
              </a:rPr>
              <a:t>    and</a:t>
            </a:r>
            <a:r>
              <a:rPr lang="en-GB" sz="2000" b="1" i="0" dirty="0">
                <a:effectLst/>
                <a:latin typeface="Arial"/>
                <a:cs typeface="Arial"/>
              </a:rPr>
              <a:t> UK Red Tractor assured items.</a:t>
            </a:r>
            <a:endParaRPr lang="en-GB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B43602-E202-4DC4-A7AF-90AF5874EF0E}"/>
              </a:ext>
            </a:extLst>
          </p:cNvPr>
          <p:cNvSpPr txBox="1"/>
          <p:nvPr/>
        </p:nvSpPr>
        <p:spPr>
          <a:xfrm>
            <a:off x="3046771" y="153889"/>
            <a:ext cx="609845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Eat sustainably</a:t>
            </a:r>
          </a:p>
        </p:txBody>
      </p:sp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BA41D12-DDEC-44FA-AA9E-6B9E10A76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68" y="909228"/>
            <a:ext cx="6193765" cy="36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125824" y="4001225"/>
            <a:ext cx="1202661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000" b="1" i="0" dirty="0">
              <a:effectLst/>
              <a:latin typeface="Arial"/>
              <a:cs typeface="Aharon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haroni"/>
              </a:rPr>
              <a:t>  </a:t>
            </a:r>
            <a:r>
              <a:rPr lang="en-GB" sz="2000" b="1" i="0" dirty="0">
                <a:effectLst/>
                <a:latin typeface="Arial"/>
                <a:cs typeface="Aharoni"/>
              </a:rPr>
              <a:t> Repair, reuse, donate or sell items rather than throwing them away.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i="0" dirty="0">
              <a:effectLst/>
              <a:latin typeface="Arial"/>
              <a:cs typeface="Aharon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haroni"/>
              </a:rPr>
              <a:t>  </a:t>
            </a:r>
            <a:r>
              <a:rPr lang="en-GB" sz="2000" b="1" i="0" dirty="0">
                <a:effectLst/>
                <a:latin typeface="Arial"/>
                <a:cs typeface="Aharoni"/>
              </a:rPr>
              <a:t> Reduce the number of single-use items you're buying and swap them for reusable alternatives.</a:t>
            </a:r>
            <a:endParaRPr lang="en-GB" sz="2000" b="1" dirty="0">
              <a:latin typeface="Arial"/>
              <a:cs typeface="Aharoni"/>
            </a:endParaRPr>
          </a:p>
          <a:p>
            <a:r>
              <a:rPr lang="en-GB" sz="2000" b="1" dirty="0">
                <a:latin typeface="Arial"/>
                <a:cs typeface="Aharoni"/>
              </a:rPr>
              <a:t>    </a:t>
            </a:r>
            <a:r>
              <a:rPr lang="en-GB" sz="2000" b="1" i="0" dirty="0">
                <a:effectLst/>
                <a:latin typeface="Arial"/>
                <a:cs typeface="Aharoni"/>
              </a:rPr>
              <a:t>Good items to start with include coffee cups, water bottles and bags.</a:t>
            </a:r>
            <a:endParaRPr lang="en-GB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b="1" i="0" dirty="0">
              <a:effectLst/>
              <a:latin typeface="Arial"/>
              <a:cs typeface="Aharon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haroni"/>
              </a:rPr>
              <a:t>  </a:t>
            </a:r>
            <a:r>
              <a:rPr lang="en-GB" sz="2000" b="1" i="0" dirty="0">
                <a:effectLst/>
                <a:latin typeface="Arial"/>
                <a:cs typeface="Aharoni"/>
              </a:rPr>
              <a:t> Make sure you recycle according to your local authority's guidelines.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i="0" dirty="0">
              <a:effectLst/>
              <a:latin typeface="Arial"/>
              <a:cs typeface="Aharon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haroni"/>
              </a:rPr>
              <a:t>  </a:t>
            </a:r>
            <a:r>
              <a:rPr lang="en-GB" sz="2000" b="1" i="0" dirty="0">
                <a:effectLst/>
                <a:latin typeface="Arial"/>
                <a:cs typeface="Aharoni"/>
              </a:rPr>
              <a:t> Batch cook and freeze food or get inventive with leftovers to use up fresh fruit and vegetables.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A8A12-CDAD-4E86-858F-1C8E1E40B934}"/>
              </a:ext>
            </a:extLst>
          </p:cNvPr>
          <p:cNvSpPr txBox="1"/>
          <p:nvPr/>
        </p:nvSpPr>
        <p:spPr>
          <a:xfrm>
            <a:off x="3002578" y="80717"/>
            <a:ext cx="6253316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Reduce waste</a:t>
            </a:r>
            <a:endParaRPr lang="en-GB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DB03EE6E-7DEC-4EE9-833B-EA9B3419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78" y="707947"/>
            <a:ext cx="5848709" cy="35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221052" y="3987267"/>
            <a:ext cx="14111332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33333"/>
                </a:solidFill>
                <a:latin typeface="Elysio-Medium"/>
              </a:rPr>
              <a:t>  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 Plant a window box with nectar-rich flowers - even a small space can make a change.</a:t>
            </a:r>
            <a:endParaRPr lang="en-US" dirty="0"/>
          </a:p>
          <a:p>
            <a:endParaRPr lang="en-GB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   </a:t>
            </a:r>
            <a:r>
              <a:rPr lang="en-GB" b="1" i="0" dirty="0">
                <a:effectLst/>
                <a:latin typeface="Arial"/>
                <a:cs typeface="Arial"/>
              </a:rPr>
              <a:t> If you have a garden or green space, try to include a wide variety of plants to lengthen the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flowering</a:t>
            </a:r>
            <a:r>
              <a:rPr lang="en-GB" b="1" dirty="0">
                <a:latin typeface="Arial"/>
                <a:cs typeface="Arial"/>
              </a:rPr>
              <a:t>                                        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r>
              <a:rPr lang="en-GB" b="1" dirty="0">
                <a:latin typeface="Arial"/>
                <a:cs typeface="Arial"/>
              </a:rPr>
              <a:t>     </a:t>
            </a:r>
            <a:r>
              <a:rPr lang="en-GB" b="1" i="0" dirty="0">
                <a:effectLst/>
                <a:latin typeface="Arial"/>
                <a:cs typeface="Arial"/>
              </a:rPr>
              <a:t>season and support different kinds of wildlife.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 If not, help nurture a park or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community garden near you.</a:t>
            </a:r>
            <a:endParaRPr lang="en-GB">
              <a:cs typeface="Calibri" panose="020F0502020204030204"/>
            </a:endParaRPr>
          </a:p>
          <a:p>
            <a:endParaRPr lang="en-GB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  </a:t>
            </a:r>
            <a:r>
              <a:rPr lang="en-GB" b="1" i="0" dirty="0">
                <a:effectLst/>
                <a:latin typeface="Arial"/>
                <a:cs typeface="Arial"/>
              </a:rPr>
              <a:t> Let your garden grow wild. Reduce the number of times you mow your lawn to </a:t>
            </a:r>
            <a:r>
              <a:rPr lang="en-GB" b="1" dirty="0">
                <a:latin typeface="Arial"/>
                <a:cs typeface="Arial"/>
              </a:rPr>
              <a:t>encourage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r>
              <a:rPr lang="en-GB" b="1" dirty="0">
                <a:latin typeface="Arial"/>
                <a:cs typeface="Arial"/>
              </a:rPr>
              <a:t>    plants </a:t>
            </a:r>
            <a:r>
              <a:rPr lang="en-GB" b="1" i="0" dirty="0">
                <a:effectLst/>
                <a:latin typeface="Arial"/>
                <a:cs typeface="Arial"/>
              </a:rPr>
              <a:t>to grow - they are a good source of food for birds.</a:t>
            </a:r>
            <a:endParaRPr lang="en-GB" dirty="0">
              <a:cs typeface="Calibri"/>
            </a:endParaRPr>
          </a:p>
          <a:p>
            <a:endParaRPr lang="en-GB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  </a:t>
            </a:r>
            <a:r>
              <a:rPr lang="en-GB" b="1" i="0" dirty="0">
                <a:effectLst/>
                <a:latin typeface="Arial"/>
                <a:cs typeface="Arial"/>
              </a:rPr>
              <a:t> Care for the wildlife that visits your space. Build a pond or hedgehog home, put up a bird box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or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a bee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lang="en-GB" b="1" i="0" dirty="0">
                <a:effectLst/>
                <a:latin typeface="Arial"/>
                <a:cs typeface="Arial"/>
              </a:rPr>
              <a:t> </a:t>
            </a:r>
            <a:r>
              <a:rPr lang="en-GB" b="1" dirty="0">
                <a:latin typeface="Arial"/>
                <a:cs typeface="Arial"/>
              </a:rPr>
              <a:t>                                   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r>
              <a:rPr lang="en-GB" b="1" dirty="0">
                <a:latin typeface="Arial"/>
                <a:cs typeface="Arial"/>
              </a:rPr>
              <a:t>    </a:t>
            </a:r>
            <a:r>
              <a:rPr lang="en-GB" b="1" i="0" dirty="0">
                <a:effectLst/>
                <a:latin typeface="Arial"/>
                <a:cs typeface="Arial"/>
              </a:rPr>
              <a:t>hotel and avoid using harsh chemicals.</a:t>
            </a:r>
            <a:endParaRPr lang="en-GB">
              <a:cs typeface="Calibri" panose="020F0502020204030204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000" b="1" i="0">
              <a:solidFill>
                <a:srgbClr val="333333"/>
              </a:solidFill>
              <a:effectLst/>
              <a:latin typeface="Elysio-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FB9E3-BB0F-4E0B-AF65-AD53C8ACFCC4}"/>
              </a:ext>
            </a:extLst>
          </p:cNvPr>
          <p:cNvSpPr txBox="1"/>
          <p:nvPr/>
        </p:nvSpPr>
        <p:spPr>
          <a:xfrm>
            <a:off x="1713028" y="95158"/>
            <a:ext cx="8749095" cy="7813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Protect and enjoy green spaces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915E1876-2CCF-4F48-878C-191BFDC41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17" y="866097"/>
            <a:ext cx="4669766" cy="28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298352" y="4654752"/>
            <a:ext cx="12285407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GB" sz="2400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   </a:t>
            </a:r>
            <a:r>
              <a:rPr lang="en-GB" sz="2000" b="1" i="0" dirty="0">
                <a:effectLst/>
                <a:latin typeface="Arial"/>
                <a:cs typeface="Arial"/>
              </a:rPr>
              <a:t>Turn off lights and electrical appliances when you're not using them.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 Put on an extra layer before you turn up the heating.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 Ensure your home is energy efficient.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36037-8596-497F-987D-D80C621A7572}"/>
              </a:ext>
            </a:extLst>
          </p:cNvPr>
          <p:cNvSpPr txBox="1"/>
          <p:nvPr/>
        </p:nvSpPr>
        <p:spPr>
          <a:xfrm>
            <a:off x="2977944" y="101697"/>
            <a:ext cx="614270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Reduce energy use</a:t>
            </a:r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24C6361-7F75-470E-9C53-6DD9F3D2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740" y="966739"/>
            <a:ext cx="6222520" cy="37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485630" y="5013617"/>
            <a:ext cx="10731910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endParaRPr lang="en-GB" sz="2000" b="0" i="0" dirty="0">
              <a:effectLst/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Leave the car at home and walk, cycle or use public transport wherever you can.</a:t>
            </a:r>
          </a:p>
          <a:p>
            <a:pPr marL="457200" indent="-457200">
              <a:buFont typeface="Arial"/>
              <a:buChar char="•"/>
            </a:pPr>
            <a:endParaRPr lang="en-GB" sz="2000" b="1" i="0" dirty="0">
              <a:effectLst/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  </a:t>
            </a:r>
            <a:r>
              <a:rPr lang="en-GB" sz="2000" b="1" i="0" dirty="0">
                <a:effectLst/>
                <a:latin typeface="Arial"/>
                <a:cs typeface="Arial"/>
              </a:rPr>
              <a:t>Cut back on flying and try to take the train if travelling around the UK or </a:t>
            </a:r>
            <a:r>
              <a:rPr lang="en-GB" sz="2000" b="1" dirty="0">
                <a:latin typeface="Arial"/>
                <a:cs typeface="Arial"/>
              </a:rPr>
              <a:t>to </a:t>
            </a:r>
          </a:p>
          <a:p>
            <a:r>
              <a:rPr lang="en-GB" sz="2000" b="1" dirty="0">
                <a:latin typeface="Arial"/>
                <a:cs typeface="Arial"/>
              </a:rPr>
              <a:t>         Europe</a:t>
            </a:r>
            <a:r>
              <a:rPr lang="en-GB" b="1" i="0" dirty="0">
                <a:effectLst/>
                <a:latin typeface="Arial"/>
                <a:cs typeface="Arial"/>
              </a:rPr>
              <a:t>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5AB14-A58A-4DA6-A744-2BAD4A84F656}"/>
              </a:ext>
            </a:extLst>
          </p:cNvPr>
          <p:cNvSpPr txBox="1"/>
          <p:nvPr/>
        </p:nvSpPr>
        <p:spPr>
          <a:xfrm>
            <a:off x="3024649" y="199452"/>
            <a:ext cx="6142702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Travel responsibly</a:t>
            </a:r>
          </a:p>
        </p:txBody>
      </p:sp>
      <p:pic>
        <p:nvPicPr>
          <p:cNvPr id="2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A2658AE-0CD1-43B3-BB41-CA2ACCD4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097" y="1024249"/>
            <a:ext cx="6452557" cy="38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9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79121" y="4553067"/>
            <a:ext cx="12285407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  </a:t>
            </a:r>
            <a:r>
              <a:rPr lang="en-GB" b="1" i="0" dirty="0">
                <a:effectLst/>
                <a:latin typeface="Arial"/>
                <a:cs typeface="Arial"/>
              </a:rPr>
              <a:t> Talk to friends and family about the changes you make.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  </a:t>
            </a:r>
            <a:r>
              <a:rPr lang="en-GB" b="1" i="0" dirty="0">
                <a:effectLst/>
                <a:latin typeface="Arial"/>
                <a:cs typeface="Arial"/>
              </a:rPr>
              <a:t> Talk to those with the power to make change. That includes businesses, your local council, MP or school.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i="0" dirty="0">
              <a:effectLst/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  </a:t>
            </a:r>
            <a:r>
              <a:rPr lang="en-GB" b="1" i="0" dirty="0">
                <a:effectLst/>
                <a:latin typeface="Arial"/>
                <a:cs typeface="Arial"/>
              </a:rPr>
              <a:t> If you stop buying something because you have found a more sustainable alternative, let the shop know</a:t>
            </a:r>
            <a:r>
              <a:rPr lang="en-GB" b="1" dirty="0">
                <a:latin typeface="Arial"/>
                <a:cs typeface="Arial"/>
              </a:rPr>
              <a:t> </a:t>
            </a:r>
          </a:p>
          <a:p>
            <a:r>
              <a:rPr lang="en-GB" b="1" i="0" dirty="0">
                <a:effectLst/>
                <a:latin typeface="Arial"/>
                <a:cs typeface="Arial"/>
              </a:rPr>
              <a:t>    why they’re losing your custom. It might nudge them to clean up their act</a:t>
            </a:r>
            <a:r>
              <a:rPr lang="en-GB" b="1" i="0" dirty="0">
                <a:effectLst/>
                <a:latin typeface="Elysio-Medium"/>
              </a:rPr>
              <a:t>.</a:t>
            </a:r>
          </a:p>
          <a:p>
            <a:pPr algn="ctr"/>
            <a:endParaRPr lang="en-GB" sz="3200" b="1" i="0" dirty="0">
              <a:solidFill>
                <a:srgbClr val="000000"/>
              </a:solidFill>
              <a:effectLst/>
              <a:latin typeface="Elysio-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71A69-A5BB-4EF4-B632-2C527BE77E95}"/>
              </a:ext>
            </a:extLst>
          </p:cNvPr>
          <p:cNvSpPr txBox="1"/>
          <p:nvPr/>
        </p:nvSpPr>
        <p:spPr>
          <a:xfrm>
            <a:off x="2706929" y="182647"/>
            <a:ext cx="666603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Make your voice heard</a:t>
            </a: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5ED04506-D88D-4364-ACDC-423E4E3E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49" y="995493"/>
            <a:ext cx="6006860" cy="36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0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EA528-8FD8-4107-A5A0-9A28F4F7B831}"/>
              </a:ext>
            </a:extLst>
          </p:cNvPr>
          <p:cNvSpPr txBox="1"/>
          <p:nvPr/>
        </p:nvSpPr>
        <p:spPr>
          <a:xfrm>
            <a:off x="68314" y="4588801"/>
            <a:ext cx="12285407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Understanding changes to the environment can be confusing. If you want to find out more about what the science says, make sure you go to a trusted source like the Museum website or universities.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Share your interests by joining with other people and organisations. You can achieve much more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Museum scientists are working alongside colleagues all over the world to understand and reduce the impacts of climate change. Your support, however small, can help us continue th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e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F898-39A1-4EDF-A1C3-D5021415EEEC}"/>
              </a:ext>
            </a:extLst>
          </p:cNvPr>
          <p:cNvSpPr txBox="1"/>
          <p:nvPr/>
        </p:nvSpPr>
        <p:spPr>
          <a:xfrm>
            <a:off x="2620835" y="258764"/>
            <a:ext cx="6954631" cy="7813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ldhabi"/>
              </a:rPr>
              <a:t>Use and support science</a:t>
            </a: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C089D59F-1D5B-4339-ACF3-8C87B2AB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38" y="1168021"/>
            <a:ext cx="5101087" cy="30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7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Microsoft Office PowerPoint</Application>
  <PresentationFormat>Widescreen</PresentationFormat>
  <Paragraphs>111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Elysio-Medium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the planet - an illustrated guide</dc:title>
  <dc:subject/>
  <dc:creator/>
  <cp:lastModifiedBy/>
  <cp:revision>1</cp:revision>
  <dcterms:created xsi:type="dcterms:W3CDTF">2022-08-10T11:04:41Z</dcterms:created>
  <dcterms:modified xsi:type="dcterms:W3CDTF">2022-08-10T11:05:40Z</dcterms:modified>
  <cp:category>Climate Change and biodiversity</cp:category>
</cp:coreProperties>
</file>